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9fd2bb22fbc587d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9fd2bb22fbc587d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9fd2bb22fbc587d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9fd2bb22fbc587d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b16f24e1e421418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b16f24e1e421418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b16f24e1e421418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b16f24e1e421418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9fd2bb22fbc587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9fd2bb22fbc587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13f1db717206b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413f1db717206b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13f1db717206b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13f1db717206b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9d6de3107166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9d6de3107166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9fd2bb22fbc587d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9fd2bb22fbc587d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9fd2bb22fbc587d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9fd2bb22fbc587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e.wikipedia.org/wiki/Montblanc_" TargetMode="External"/><Relationship Id="rId4" Type="http://schemas.openxmlformats.org/officeDocument/2006/relationships/hyperlink" Target="http://www.montblanc-fuellhalter.de/marke-reader/die-geschichte-der-marke-montblanc" TargetMode="External"/><Relationship Id="rId5" Type="http://schemas.openxmlformats.org/officeDocument/2006/relationships/hyperlink" Target="https://www.kolbenfueller.de/Montblanc-Fueller" TargetMode="External"/><Relationship Id="rId6" Type="http://schemas.openxmlformats.org/officeDocument/2006/relationships/hyperlink" Target="https://www.goldgier.de/2016/01/02/montblanc-die-spitze-des-eisberg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youtu.be/RsNi6bK2v8g"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youtu.be/14xvbEGbyDo"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214904" y="629428"/>
            <a:ext cx="8520600" cy="205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de" u="sng"/>
              <a:t>Montblanc </a:t>
            </a:r>
            <a:endParaRPr b="1" i="1" u="sng"/>
          </a:p>
        </p:txBody>
      </p:sp>
      <p:sp>
        <p:nvSpPr>
          <p:cNvPr id="135" name="Google Shape;135;p13"/>
          <p:cNvSpPr txBox="1"/>
          <p:nvPr>
            <p:ph idx="1" type="subTitle"/>
          </p:nvPr>
        </p:nvSpPr>
        <p:spPr>
          <a:xfrm>
            <a:off x="311700" y="4069302"/>
            <a:ext cx="8520600" cy="792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de"/>
              <a:t>Adam und Imran </a:t>
            </a:r>
            <a:endParaRPr/>
          </a:p>
        </p:txBody>
      </p:sp>
      <p:pic>
        <p:nvPicPr>
          <p:cNvPr id="136" name="Google Shape;136;p13"/>
          <p:cNvPicPr preferRelativeResize="0"/>
          <p:nvPr/>
        </p:nvPicPr>
        <p:blipFill>
          <a:blip r:embed="rId3">
            <a:alphaModFix/>
          </a:blip>
          <a:stretch>
            <a:fillRect/>
          </a:stretch>
        </p:blipFill>
        <p:spPr>
          <a:xfrm>
            <a:off x="4189658" y="1681925"/>
            <a:ext cx="4251949" cy="177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Quellen</a:t>
            </a:r>
            <a:endParaRPr/>
          </a:p>
        </p:txBody>
      </p:sp>
      <p:sp>
        <p:nvSpPr>
          <p:cNvPr id="199" name="Google Shape;199;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u="sng">
                <a:solidFill>
                  <a:schemeClr val="hlink"/>
                </a:solidFill>
                <a:hlinkClick r:id="rId3"/>
              </a:rPr>
              <a:t>https://de.wikipedia.org/wiki/Montblanc_</a:t>
            </a:r>
            <a:endParaRPr/>
          </a:p>
          <a:p>
            <a:pPr indent="0" lvl="0" marL="0" rtl="0" algn="ctr">
              <a:spcBef>
                <a:spcPts val="1200"/>
              </a:spcBef>
              <a:spcAft>
                <a:spcPts val="0"/>
              </a:spcAft>
              <a:buNone/>
            </a:pPr>
            <a:r>
              <a:rPr lang="de" u="sng">
                <a:solidFill>
                  <a:schemeClr val="hlink"/>
                </a:solidFill>
                <a:hlinkClick r:id="rId4"/>
              </a:rPr>
              <a:t>http://www.montblanc-fuellhalter.de/marke-reader/die-geschichte-der-marke-montblanc</a:t>
            </a:r>
            <a:r>
              <a:rPr lang="de"/>
              <a:t>.</a:t>
            </a:r>
            <a:endParaRPr/>
          </a:p>
          <a:p>
            <a:pPr indent="0" lvl="0" marL="0" rtl="0" algn="ctr">
              <a:spcBef>
                <a:spcPts val="1200"/>
              </a:spcBef>
              <a:spcAft>
                <a:spcPts val="0"/>
              </a:spcAft>
              <a:buNone/>
            </a:pPr>
            <a:r>
              <a:rPr lang="de" u="sng">
                <a:solidFill>
                  <a:schemeClr val="hlink"/>
                </a:solidFill>
                <a:hlinkClick r:id="rId5"/>
              </a:rPr>
              <a:t>https://www.kolbenfueller.de/Montblanc-Fueller</a:t>
            </a:r>
            <a:endParaRPr/>
          </a:p>
          <a:p>
            <a:pPr indent="0" lvl="0" marL="0" rtl="0" algn="ctr">
              <a:spcBef>
                <a:spcPts val="1200"/>
              </a:spcBef>
              <a:spcAft>
                <a:spcPts val="0"/>
              </a:spcAft>
              <a:buNone/>
            </a:pPr>
            <a:r>
              <a:rPr lang="de" u="sng">
                <a:solidFill>
                  <a:schemeClr val="hlink"/>
                </a:solidFill>
                <a:hlinkClick r:id="rId6"/>
              </a:rPr>
              <a:t>https://www.goldgier.de/2016/01/02/montblanc-die-spitze-des-eisbergs/</a:t>
            </a:r>
            <a:endParaRPr/>
          </a:p>
          <a:p>
            <a:pPr indent="0" lvl="0" marL="0" rtl="0" algn="ctr">
              <a:spcBef>
                <a:spcPts val="1200"/>
              </a:spcBef>
              <a:spcAft>
                <a:spcPts val="0"/>
              </a:spcAft>
              <a:buNone/>
            </a:pPr>
            <a:r>
              <a:t/>
            </a:r>
            <a:endParaRPr/>
          </a:p>
          <a:p>
            <a:pPr indent="0" lvl="0" marL="0" rtl="0" algn="ctr">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Danke fürs Zusehen </a:t>
            </a:r>
            <a:endParaRPr/>
          </a:p>
        </p:txBody>
      </p:sp>
      <p:pic>
        <p:nvPicPr>
          <p:cNvPr id="205" name="Google Shape;205;p23"/>
          <p:cNvPicPr preferRelativeResize="0"/>
          <p:nvPr/>
        </p:nvPicPr>
        <p:blipFill>
          <a:blip r:embed="rId3">
            <a:alphaModFix/>
          </a:blip>
          <a:stretch>
            <a:fillRect/>
          </a:stretch>
        </p:blipFill>
        <p:spPr>
          <a:xfrm>
            <a:off x="2777613" y="1606960"/>
            <a:ext cx="4504400" cy="230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sz="2800">
                <a:latin typeface="Arial"/>
                <a:ea typeface="Arial"/>
                <a:cs typeface="Arial"/>
                <a:sym typeface="Arial"/>
              </a:rPr>
              <a:t>Erfinder der Marke </a:t>
            </a:r>
            <a:r>
              <a:rPr lang="de" sz="2800">
                <a:latin typeface="Arial"/>
                <a:ea typeface="Arial"/>
                <a:cs typeface="Arial"/>
                <a:sym typeface="Arial"/>
              </a:rPr>
              <a:t>Montblanc </a:t>
            </a:r>
            <a:endParaRPr sz="2800">
              <a:latin typeface="Arial"/>
              <a:ea typeface="Arial"/>
              <a:cs typeface="Arial"/>
              <a:sym typeface="Arial"/>
            </a:endParaRPr>
          </a:p>
        </p:txBody>
      </p:sp>
      <p:sp>
        <p:nvSpPr>
          <p:cNvPr id="142" name="Google Shape;142;p14"/>
          <p:cNvSpPr txBox="1"/>
          <p:nvPr>
            <p:ph idx="2" type="body"/>
          </p:nvPr>
        </p:nvSpPr>
        <p:spPr>
          <a:xfrm>
            <a:off x="4735015" y="1376973"/>
            <a:ext cx="3403200" cy="2911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de"/>
              <a:t>August eberstein war ein deutscher </a:t>
            </a:r>
            <a:r>
              <a:rPr lang="de"/>
              <a:t>Ingenieur und Erfinder der die  heute weltberühmten Marke ,,Montblanc“ erfand.Er ist in Deutschland aufgewachsen.Später wanderte er 5 Jahre nach Amerika aus, wo er dann das Produzieren von Füllfederhaltern lernte.</a:t>
            </a:r>
            <a:r>
              <a:rPr lang="de"/>
              <a:t>Nach den 5 Jahren</a:t>
            </a:r>
            <a:r>
              <a:rPr lang="de"/>
              <a:t> brachte er zu Beginn des 20 Jahrhunderts die Idee der Füllfederhalter zurück </a:t>
            </a:r>
            <a:r>
              <a:rPr lang="de"/>
              <a:t>nach Deutschland.Durch</a:t>
            </a:r>
            <a:r>
              <a:rPr lang="de"/>
              <a:t> Unterstützung von Kaufleuten aus Hamburg   und Finanzgebern aus Hamburg  gelang die Produktionsstätte sich in Hamburg aufzubauen.</a:t>
            </a:r>
            <a:endParaRPr/>
          </a:p>
          <a:p>
            <a:pPr indent="0" lvl="0" marL="0" rtl="0" algn="l">
              <a:spcBef>
                <a:spcPts val="1200"/>
              </a:spcBef>
              <a:spcAft>
                <a:spcPts val="1200"/>
              </a:spcAft>
              <a:buNone/>
            </a:pPr>
            <a:r>
              <a:t/>
            </a:r>
            <a:endParaRPr/>
          </a:p>
        </p:txBody>
      </p:sp>
      <p:pic>
        <p:nvPicPr>
          <p:cNvPr id="143" name="Google Shape;143;p14"/>
          <p:cNvPicPr preferRelativeResize="0"/>
          <p:nvPr/>
        </p:nvPicPr>
        <p:blipFill>
          <a:blip r:embed="rId3">
            <a:alphaModFix/>
          </a:blip>
          <a:stretch>
            <a:fillRect/>
          </a:stretch>
        </p:blipFill>
        <p:spPr>
          <a:xfrm>
            <a:off x="1085492" y="1307848"/>
            <a:ext cx="2532475" cy="32852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Die Anfänge </a:t>
            </a:r>
            <a:r>
              <a:rPr lang="de"/>
              <a:t>Montblancs</a:t>
            </a:r>
            <a:endParaRPr/>
          </a:p>
        </p:txBody>
      </p:sp>
      <p:sp>
        <p:nvSpPr>
          <p:cNvPr id="149" name="Google Shape;149;p15"/>
          <p:cNvSpPr txBox="1"/>
          <p:nvPr>
            <p:ph idx="2" type="body"/>
          </p:nvPr>
        </p:nvSpPr>
        <p:spPr>
          <a:xfrm>
            <a:off x="4933196" y="1659727"/>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Das </a:t>
            </a:r>
            <a:r>
              <a:rPr lang="de"/>
              <a:t>Unternehmen hieß am Anfang ,,Simplo“.Unter dem Namen brachten sie 1910 den ersten Füller namens ,,Montblanc“ auf den Markt, der einen weißen Kappenkopf hatte.1914 hatten sie den heute weltberühmten Stern das erste mal auf der Kappe eines Füllers, da sich das alte Design nicht schützen ließ.Schließlich im Jahre 1934 war der Firmenname dann ,,Montblanc-Simplo GmbH.“</a:t>
            </a:r>
            <a:endParaRPr/>
          </a:p>
        </p:txBody>
      </p:sp>
      <p:pic>
        <p:nvPicPr>
          <p:cNvPr id="150" name="Google Shape;150;p15">
            <a:hlinkClick r:id="rId3"/>
          </p:cNvPr>
          <p:cNvPicPr preferRelativeResize="0"/>
          <p:nvPr/>
        </p:nvPicPr>
        <p:blipFill>
          <a:blip r:embed="rId4">
            <a:alphaModFix/>
          </a:blip>
          <a:stretch>
            <a:fillRect/>
          </a:stretch>
        </p:blipFill>
        <p:spPr>
          <a:xfrm>
            <a:off x="190693" y="1776111"/>
            <a:ext cx="4473476" cy="2494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Warum nannte sich die Firma Montblanc?</a:t>
            </a:r>
            <a:endParaRPr/>
          </a:p>
        </p:txBody>
      </p:sp>
      <p:sp>
        <p:nvSpPr>
          <p:cNvPr id="156" name="Google Shape;156;p16"/>
          <p:cNvSpPr txBox="1"/>
          <p:nvPr>
            <p:ph idx="2" type="body"/>
          </p:nvPr>
        </p:nvSpPr>
        <p:spPr>
          <a:xfrm>
            <a:off x="4864091" y="2161553"/>
            <a:ext cx="3403200" cy="17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Sie </a:t>
            </a:r>
            <a:r>
              <a:rPr lang="de"/>
              <a:t>benannten die Firma nach ,,Montblanc“, da sie ihre hohe Qualität an Verabeitung und Materialien mit der Höhe des Berges ausdrücken wollten</a:t>
            </a:r>
            <a:endParaRPr/>
          </a:p>
          <a:p>
            <a:pPr indent="0" lvl="0" marL="0" rtl="0" algn="l">
              <a:spcBef>
                <a:spcPts val="1200"/>
              </a:spcBef>
              <a:spcAft>
                <a:spcPts val="1200"/>
              </a:spcAft>
              <a:buNone/>
            </a:pPr>
            <a:r>
              <a:t/>
            </a:r>
            <a:endParaRPr/>
          </a:p>
        </p:txBody>
      </p:sp>
      <p:pic>
        <p:nvPicPr>
          <p:cNvPr id="157" name="Google Shape;157;p16"/>
          <p:cNvPicPr preferRelativeResize="0"/>
          <p:nvPr/>
        </p:nvPicPr>
        <p:blipFill>
          <a:blip r:embed="rId3">
            <a:alphaModFix/>
          </a:blip>
          <a:stretch>
            <a:fillRect/>
          </a:stretch>
        </p:blipFill>
        <p:spPr>
          <a:xfrm>
            <a:off x="726640" y="1567542"/>
            <a:ext cx="3845348" cy="29112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Besonderheiten der Marke</a:t>
            </a:r>
            <a:endParaRPr/>
          </a:p>
        </p:txBody>
      </p:sp>
      <p:sp>
        <p:nvSpPr>
          <p:cNvPr id="163" name="Google Shape;163;p17"/>
          <p:cNvSpPr txBox="1"/>
          <p:nvPr>
            <p:ph idx="2" type="body"/>
          </p:nvPr>
        </p:nvSpPr>
        <p:spPr>
          <a:xfrm>
            <a:off x="4933196" y="1444325"/>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Der Füller zeichnet sich mit einer seit 1930 aufgetragener Gravur auf der Feder aus.Die Gravur besteht aus der Zahl ,,4810“, welche die Höhe des Berges ,,Mont Blanc“ in Metern symbolisiert.</a:t>
            </a:r>
            <a:endParaRPr/>
          </a:p>
        </p:txBody>
      </p:sp>
      <p:pic>
        <p:nvPicPr>
          <p:cNvPr id="164" name="Google Shape;164;p17"/>
          <p:cNvPicPr preferRelativeResize="0"/>
          <p:nvPr/>
        </p:nvPicPr>
        <p:blipFill>
          <a:blip r:embed="rId3">
            <a:alphaModFix/>
          </a:blip>
          <a:stretch>
            <a:fillRect/>
          </a:stretch>
        </p:blipFill>
        <p:spPr>
          <a:xfrm>
            <a:off x="760495" y="1463208"/>
            <a:ext cx="3403200" cy="28734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1297500" y="31071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Was verkauft </a:t>
            </a:r>
            <a:r>
              <a:rPr lang="de"/>
              <a:t>Montblanc noch ?</a:t>
            </a:r>
            <a:endParaRPr/>
          </a:p>
        </p:txBody>
      </p:sp>
      <p:sp>
        <p:nvSpPr>
          <p:cNvPr id="170" name="Google Shape;170;p18"/>
          <p:cNvSpPr txBox="1"/>
          <p:nvPr>
            <p:ph idx="2" type="body"/>
          </p:nvPr>
        </p:nvSpPr>
        <p:spPr>
          <a:xfrm>
            <a:off x="5062244" y="1350924"/>
            <a:ext cx="3403200" cy="2911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1200"/>
              </a:spcAft>
              <a:buNone/>
            </a:pPr>
            <a:r>
              <a:rPr lang="de"/>
              <a:t>Erst 1997 begann Montblanc mit der Fertigung von Armbanduhren. Seit dem Start produziert Montblanc seine Uhren in einer Villa in Le Locle. Während Schreibgeräte und Lederwaren weitere wichtige Standbeine der Marke Montblanc bilden, </a:t>
            </a:r>
            <a:r>
              <a:rPr lang="de"/>
              <a:t>stützen</a:t>
            </a:r>
            <a:r>
              <a:rPr lang="de"/>
              <a:t> sich die Uhren in Produktpolitik und Design zunehmend auf die Geschichte des Chronographen spezialisten Minerva. Während die Uhren ausschließlich in der Schweiz gefertigt werden, entstehen die Schreibgeräte nach wie vor am Firmenhauptsitz in Hamburg. Lederwaren – auch die meisten Lederbänder für Uhren – produziert die Montblanc Pelletteria in Florenz</a:t>
            </a:r>
            <a:endParaRPr/>
          </a:p>
        </p:txBody>
      </p:sp>
      <p:pic>
        <p:nvPicPr>
          <p:cNvPr id="171" name="Google Shape;171;p18"/>
          <p:cNvPicPr preferRelativeResize="0"/>
          <p:nvPr/>
        </p:nvPicPr>
        <p:blipFill>
          <a:blip r:embed="rId3">
            <a:alphaModFix/>
          </a:blip>
          <a:stretch>
            <a:fillRect/>
          </a:stretch>
        </p:blipFill>
        <p:spPr>
          <a:xfrm>
            <a:off x="1297500" y="1050463"/>
            <a:ext cx="2602788" cy="2159824"/>
          </a:xfrm>
          <a:prstGeom prst="rect">
            <a:avLst/>
          </a:prstGeom>
          <a:noFill/>
          <a:ln>
            <a:noFill/>
          </a:ln>
        </p:spPr>
      </p:pic>
      <p:pic>
        <p:nvPicPr>
          <p:cNvPr id="172" name="Google Shape;172;p18"/>
          <p:cNvPicPr preferRelativeResize="0"/>
          <p:nvPr/>
        </p:nvPicPr>
        <p:blipFill>
          <a:blip r:embed="rId4">
            <a:alphaModFix/>
          </a:blip>
          <a:stretch>
            <a:fillRect/>
          </a:stretch>
        </p:blipFill>
        <p:spPr>
          <a:xfrm>
            <a:off x="1297500" y="3436900"/>
            <a:ext cx="2602801" cy="16005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 Ceo of </a:t>
            </a:r>
            <a:r>
              <a:rPr lang="de"/>
              <a:t>Montblanc </a:t>
            </a:r>
            <a:endParaRPr/>
          </a:p>
          <a:p>
            <a:pPr indent="0" lvl="0" marL="0" rtl="0" algn="l">
              <a:spcBef>
                <a:spcPts val="0"/>
              </a:spcBef>
              <a:spcAft>
                <a:spcPts val="0"/>
              </a:spcAft>
              <a:buNone/>
            </a:pPr>
            <a:r>
              <a:t/>
            </a:r>
            <a:endParaRPr/>
          </a:p>
        </p:txBody>
      </p:sp>
      <p:sp>
        <p:nvSpPr>
          <p:cNvPr id="178" name="Google Shape;178;p19"/>
          <p:cNvSpPr txBox="1"/>
          <p:nvPr>
            <p:ph idx="1" type="body"/>
          </p:nvPr>
        </p:nvSpPr>
        <p:spPr>
          <a:xfrm>
            <a:off x="4810650" y="1995651"/>
            <a:ext cx="3688200" cy="203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Nicolas Baretzki, geboren 1970, war 19 Jahre lang für die Richemont-Schwestermarken Cartier und Jaeger-LeCoultre tätig, bevor er 2013 zu Montblanc wechselte. Seit April 2017 ist der Franzose CEO des Unternehmens</a:t>
            </a:r>
            <a:endParaRPr/>
          </a:p>
        </p:txBody>
      </p:sp>
      <p:pic>
        <p:nvPicPr>
          <p:cNvPr id="179" name="Google Shape;179;p19">
            <a:hlinkClick r:id="rId3"/>
          </p:cNvPr>
          <p:cNvPicPr preferRelativeResize="0"/>
          <p:nvPr/>
        </p:nvPicPr>
        <p:blipFill>
          <a:blip r:embed="rId4">
            <a:alphaModFix/>
          </a:blip>
          <a:stretch>
            <a:fillRect/>
          </a:stretch>
        </p:blipFill>
        <p:spPr>
          <a:xfrm>
            <a:off x="829196" y="1684168"/>
            <a:ext cx="3742798" cy="2089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Umsatz der Firma ,,Montblanc“</a:t>
            </a:r>
            <a:endParaRPr/>
          </a:p>
        </p:txBody>
      </p:sp>
      <p:sp>
        <p:nvSpPr>
          <p:cNvPr id="185" name="Google Shape;185;p20"/>
          <p:cNvSpPr txBox="1"/>
          <p:nvPr>
            <p:ph idx="2" type="body"/>
          </p:nvPr>
        </p:nvSpPr>
        <p:spPr>
          <a:xfrm>
            <a:off x="4933190" y="1443111"/>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Der Umsatz der Firma ,,Montblanc“ beträgt 370 Millionen Euro (stand 2017)</a:t>
            </a:r>
            <a:endParaRPr/>
          </a:p>
        </p:txBody>
      </p:sp>
      <p:pic>
        <p:nvPicPr>
          <p:cNvPr id="186" name="Google Shape;186;p20"/>
          <p:cNvPicPr preferRelativeResize="0"/>
          <p:nvPr/>
        </p:nvPicPr>
        <p:blipFill>
          <a:blip r:embed="rId3">
            <a:alphaModFix/>
          </a:blip>
          <a:stretch>
            <a:fillRect/>
          </a:stretch>
        </p:blipFill>
        <p:spPr>
          <a:xfrm>
            <a:off x="1778256" y="1443098"/>
            <a:ext cx="2619375"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Sitz der Firma ,,Montblanc“</a:t>
            </a:r>
            <a:endParaRPr/>
          </a:p>
        </p:txBody>
      </p:sp>
      <p:sp>
        <p:nvSpPr>
          <p:cNvPr id="192" name="Google Shape;192;p21"/>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Das ursprünglich deutsche Unternehmen Montblanc wurde 1977 von der britischen Dunhill-Gruppe aufgekauft und gehört seit 1993 zur Schweizer Richemont-Gruppe. Das Geschäft ist in der Montblanc International GmbH mit Sitz in Hamburg gebündelt.</a:t>
            </a:r>
            <a:endParaRPr/>
          </a:p>
        </p:txBody>
      </p:sp>
      <p:pic>
        <p:nvPicPr>
          <p:cNvPr id="193" name="Google Shape;193;p21"/>
          <p:cNvPicPr preferRelativeResize="0"/>
          <p:nvPr/>
        </p:nvPicPr>
        <p:blipFill>
          <a:blip r:embed="rId3">
            <a:alphaModFix/>
          </a:blip>
          <a:stretch>
            <a:fillRect/>
          </a:stretch>
        </p:blipFill>
        <p:spPr>
          <a:xfrm>
            <a:off x="1297500" y="1567550"/>
            <a:ext cx="3403199" cy="2699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